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357CB-17BB-4702-B85C-682822D75C4A}"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73238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357CB-17BB-4702-B85C-682822D75C4A}"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22552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357CB-17BB-4702-B85C-682822D75C4A}"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13913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357CB-17BB-4702-B85C-682822D75C4A}"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291116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357CB-17BB-4702-B85C-682822D75C4A}" type="datetimeFigureOut">
              <a:rPr lang="en-US" smtClean="0"/>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425816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357CB-17BB-4702-B85C-682822D75C4A}"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35114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357CB-17BB-4702-B85C-682822D75C4A}" type="datetimeFigureOut">
              <a:rPr lang="en-US" smtClean="0"/>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331748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357CB-17BB-4702-B85C-682822D75C4A}" type="datetimeFigureOut">
              <a:rPr lang="en-US" smtClean="0"/>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261584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357CB-17BB-4702-B85C-682822D75C4A}" type="datetimeFigureOut">
              <a:rPr lang="en-US" smtClean="0"/>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426291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357CB-17BB-4702-B85C-682822D75C4A}"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362554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357CB-17BB-4702-B85C-682822D75C4A}" type="datetimeFigureOut">
              <a:rPr lang="en-US" smtClean="0"/>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401F-210E-40BF-94AC-C50383D94A98}" type="slidenum">
              <a:rPr lang="en-US" smtClean="0"/>
              <a:t>‹#›</a:t>
            </a:fld>
            <a:endParaRPr lang="en-US"/>
          </a:p>
        </p:txBody>
      </p:sp>
    </p:spTree>
    <p:extLst>
      <p:ext uri="{BB962C8B-B14F-4D97-AF65-F5344CB8AC3E}">
        <p14:creationId xmlns:p14="http://schemas.microsoft.com/office/powerpoint/2010/main" val="191553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357CB-17BB-4702-B85C-682822D75C4A}" type="datetimeFigureOut">
              <a:rPr lang="en-US" smtClean="0"/>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5401F-210E-40BF-94AC-C50383D94A98}" type="slidenum">
              <a:rPr lang="en-US" smtClean="0"/>
              <a:t>‹#›</a:t>
            </a:fld>
            <a:endParaRPr lang="en-US"/>
          </a:p>
        </p:txBody>
      </p:sp>
    </p:spTree>
    <p:extLst>
      <p:ext uri="{BB962C8B-B14F-4D97-AF65-F5344CB8AC3E}">
        <p14:creationId xmlns:p14="http://schemas.microsoft.com/office/powerpoint/2010/main" val="335881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Islam</a:t>
            </a:r>
            <a:endParaRPr lang="en-US" dirty="0"/>
          </a:p>
        </p:txBody>
      </p:sp>
      <p:sp>
        <p:nvSpPr>
          <p:cNvPr id="3" name="Subtitle 2"/>
          <p:cNvSpPr>
            <a:spLocks noGrp="1"/>
          </p:cNvSpPr>
          <p:nvPr>
            <p:ph type="subTitle" idx="1"/>
          </p:nvPr>
        </p:nvSpPr>
        <p:spPr>
          <a:xfrm>
            <a:off x="685800" y="1371600"/>
            <a:ext cx="8001000" cy="5105400"/>
          </a:xfrm>
        </p:spPr>
        <p:txBody>
          <a:bodyPr>
            <a:normAutofit/>
          </a:bodyPr>
          <a:lstStyle/>
          <a:p>
            <a:pPr marL="285750" indent="-285750" algn="l">
              <a:buFont typeface="Arial" pitchFamily="34" charset="0"/>
              <a:buChar char="•"/>
            </a:pPr>
            <a:r>
              <a:rPr lang="en-US" dirty="0" smtClean="0">
                <a:solidFill>
                  <a:schemeClr val="tx1"/>
                </a:solidFill>
              </a:rPr>
              <a:t>Monotheistic Religion</a:t>
            </a:r>
          </a:p>
          <a:p>
            <a:pPr marL="285750" indent="-285750" algn="l">
              <a:buFont typeface="Arial" pitchFamily="34" charset="0"/>
              <a:buChar char="•"/>
            </a:pPr>
            <a:r>
              <a:rPr lang="en-US" dirty="0" smtClean="0">
                <a:solidFill>
                  <a:schemeClr val="tx1"/>
                </a:solidFill>
              </a:rPr>
              <a:t>Holy Book: Quran</a:t>
            </a:r>
          </a:p>
          <a:p>
            <a:pPr marL="285750" indent="-285750" algn="l">
              <a:buFont typeface="Arial" pitchFamily="34" charset="0"/>
              <a:buChar char="•"/>
            </a:pPr>
            <a:r>
              <a:rPr lang="en-US" dirty="0" smtClean="0">
                <a:solidFill>
                  <a:schemeClr val="tx1"/>
                </a:solidFill>
              </a:rPr>
              <a:t>Place of Worship: Mosque</a:t>
            </a:r>
            <a:endParaRPr lang="en-US" dirty="0">
              <a:solidFill>
                <a:schemeClr val="tx1"/>
              </a:solidFill>
            </a:endParaRPr>
          </a:p>
        </p:txBody>
      </p:sp>
    </p:spTree>
    <p:extLst>
      <p:ext uri="{BB962C8B-B14F-4D97-AF65-F5344CB8AC3E}">
        <p14:creationId xmlns:p14="http://schemas.microsoft.com/office/powerpoint/2010/main" val="367536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Islam</a:t>
            </a:r>
            <a:endParaRPr lang="en-US" dirty="0"/>
          </a:p>
        </p:txBody>
      </p:sp>
      <p:sp>
        <p:nvSpPr>
          <p:cNvPr id="3" name="Subtitle 2"/>
          <p:cNvSpPr>
            <a:spLocks noGrp="1"/>
          </p:cNvSpPr>
          <p:nvPr>
            <p:ph type="subTitle" idx="1"/>
          </p:nvPr>
        </p:nvSpPr>
        <p:spPr>
          <a:xfrm>
            <a:off x="685800" y="1371600"/>
            <a:ext cx="8001000" cy="5105400"/>
          </a:xfrm>
        </p:spPr>
        <p:txBody>
          <a:bodyPr>
            <a:normAutofit/>
          </a:bodyPr>
          <a:lstStyle/>
          <a:p>
            <a:pPr marL="285750" indent="-285750" algn="l">
              <a:buFont typeface="Arial" pitchFamily="34" charset="0"/>
              <a:buChar char="•"/>
            </a:pPr>
            <a:r>
              <a:rPr lang="en-US" sz="1800" dirty="0" smtClean="0">
                <a:solidFill>
                  <a:schemeClr val="tx1"/>
                </a:solidFill>
              </a:rPr>
              <a:t>Began in Mecca</a:t>
            </a:r>
          </a:p>
          <a:p>
            <a:pPr marL="285750" indent="-285750" algn="l">
              <a:buFont typeface="Arial" pitchFamily="34" charset="0"/>
              <a:buChar char="•"/>
            </a:pPr>
            <a:r>
              <a:rPr lang="en-US" sz="1800" dirty="0" smtClean="0">
                <a:solidFill>
                  <a:schemeClr val="tx1"/>
                </a:solidFill>
              </a:rPr>
              <a:t>Mecca was a trading center located along the Red Sea coast</a:t>
            </a:r>
          </a:p>
          <a:p>
            <a:pPr marL="285750" indent="-285750" algn="l">
              <a:buFont typeface="Arial" pitchFamily="34" charset="0"/>
              <a:buChar char="•"/>
            </a:pPr>
            <a:r>
              <a:rPr lang="en-US" sz="1800" dirty="0" smtClean="0">
                <a:solidFill>
                  <a:schemeClr val="tx1"/>
                </a:solidFill>
              </a:rPr>
              <a:t>The </a:t>
            </a:r>
            <a:r>
              <a:rPr lang="en-US" sz="1800" dirty="0" err="1" smtClean="0">
                <a:solidFill>
                  <a:schemeClr val="tx1"/>
                </a:solidFill>
              </a:rPr>
              <a:t>Ka’aba</a:t>
            </a:r>
            <a:r>
              <a:rPr lang="en-US" sz="1800" dirty="0" smtClean="0">
                <a:solidFill>
                  <a:schemeClr val="tx1"/>
                </a:solidFill>
              </a:rPr>
              <a:t>, which held several different hundred idols, stood in the center of town</a:t>
            </a:r>
          </a:p>
          <a:p>
            <a:pPr marL="285750" indent="-285750" algn="l">
              <a:buFont typeface="Arial" pitchFamily="34" charset="0"/>
              <a:buChar char="•"/>
            </a:pPr>
            <a:r>
              <a:rPr lang="en-US" sz="1800" dirty="0" err="1" smtClean="0">
                <a:solidFill>
                  <a:schemeClr val="tx1"/>
                </a:solidFill>
              </a:rPr>
              <a:t>Meccans</a:t>
            </a:r>
            <a:r>
              <a:rPr lang="en-US" sz="1800" dirty="0" smtClean="0">
                <a:solidFill>
                  <a:schemeClr val="tx1"/>
                </a:solidFill>
              </a:rPr>
              <a:t> believed the building was built by Abraham and his son, Ishmael, to honor God for saving them from dying in the desert.</a:t>
            </a:r>
          </a:p>
          <a:p>
            <a:pPr marL="285750" indent="-285750" algn="l">
              <a:buFont typeface="Arial" pitchFamily="34" charset="0"/>
              <a:buChar char="•"/>
            </a:pPr>
            <a:r>
              <a:rPr lang="en-US" sz="1800" dirty="0" smtClean="0">
                <a:solidFill>
                  <a:schemeClr val="tx1"/>
                </a:solidFill>
              </a:rPr>
              <a:t>Founder: Muhammad</a:t>
            </a:r>
          </a:p>
          <a:p>
            <a:pPr marL="285750" indent="-285750" algn="l">
              <a:buFont typeface="Arial" pitchFamily="34" charset="0"/>
              <a:buChar char="•"/>
            </a:pPr>
            <a:r>
              <a:rPr lang="en-US" sz="1800" dirty="0" smtClean="0">
                <a:solidFill>
                  <a:schemeClr val="tx1"/>
                </a:solidFill>
              </a:rPr>
              <a:t>Muhammad was orphaned at an early age, but became a respected member of the community</a:t>
            </a:r>
          </a:p>
          <a:p>
            <a:pPr marL="285750" indent="-285750" algn="l">
              <a:buFont typeface="Arial" pitchFamily="34" charset="0"/>
              <a:buChar char="•"/>
            </a:pPr>
            <a:r>
              <a:rPr lang="en-US" sz="1800" dirty="0" smtClean="0">
                <a:solidFill>
                  <a:schemeClr val="tx1"/>
                </a:solidFill>
              </a:rPr>
              <a:t>At age 40, he heard the voice of the angel, Gabriel, calling on him to tell the word of God to the people.  Muhammad began spreading word that the people of Mecca needed to rededicate themselves to the worship of one God, Allah.</a:t>
            </a:r>
          </a:p>
          <a:p>
            <a:pPr marL="285750" indent="-285750" algn="l">
              <a:buFont typeface="Arial" pitchFamily="34" charset="0"/>
              <a:buChar char="•"/>
            </a:pPr>
            <a:r>
              <a:rPr lang="en-US" sz="1800" dirty="0" smtClean="0">
                <a:solidFill>
                  <a:schemeClr val="tx1"/>
                </a:solidFill>
              </a:rPr>
              <a:t>Those who were willing to agree to this belief were known as Muslims, or “ones who submit.”</a:t>
            </a:r>
          </a:p>
          <a:p>
            <a:pPr marL="285750" indent="-285750" algn="l">
              <a:buFont typeface="Arial" pitchFamily="34" charset="0"/>
              <a:buChar char="•"/>
            </a:pPr>
            <a:r>
              <a:rPr lang="en-US" sz="1800" dirty="0" smtClean="0">
                <a:solidFill>
                  <a:schemeClr val="tx1"/>
                </a:solidFill>
              </a:rPr>
              <a:t>Many in Mecca worried his teaching would hurt their trade by angering those who worshipped other gods and Muslims began to face threats and violence</a:t>
            </a:r>
            <a:endParaRPr lang="en-US" sz="1800" dirty="0">
              <a:solidFill>
                <a:schemeClr val="tx1"/>
              </a:solidFill>
            </a:endParaRPr>
          </a:p>
        </p:txBody>
      </p:sp>
    </p:spTree>
    <p:extLst>
      <p:ext uri="{BB962C8B-B14F-4D97-AF65-F5344CB8AC3E}">
        <p14:creationId xmlns:p14="http://schemas.microsoft.com/office/powerpoint/2010/main" val="3039152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Islam</a:t>
            </a:r>
            <a:endParaRPr lang="en-US" dirty="0"/>
          </a:p>
        </p:txBody>
      </p:sp>
      <p:sp>
        <p:nvSpPr>
          <p:cNvPr id="3" name="Subtitle 2"/>
          <p:cNvSpPr>
            <a:spLocks noGrp="1"/>
          </p:cNvSpPr>
          <p:nvPr>
            <p:ph type="subTitle" idx="1"/>
          </p:nvPr>
        </p:nvSpPr>
        <p:spPr>
          <a:xfrm>
            <a:off x="685800" y="1371600"/>
            <a:ext cx="8001000" cy="5105400"/>
          </a:xfrm>
        </p:spPr>
        <p:txBody>
          <a:bodyPr>
            <a:normAutofit/>
          </a:bodyPr>
          <a:lstStyle/>
          <a:p>
            <a:pPr marL="285750" indent="-285750" algn="l">
              <a:buFont typeface="Arial" pitchFamily="34" charset="0"/>
              <a:buChar char="•"/>
            </a:pPr>
            <a:r>
              <a:rPr lang="en-US" sz="1800" dirty="0" smtClean="0">
                <a:solidFill>
                  <a:schemeClr val="tx1"/>
                </a:solidFill>
              </a:rPr>
              <a:t>To escape the threats, Muhammad and his followers moved 200 miles north to </a:t>
            </a:r>
            <a:r>
              <a:rPr lang="en-US" sz="1800" dirty="0" err="1" smtClean="0">
                <a:solidFill>
                  <a:schemeClr val="tx1"/>
                </a:solidFill>
              </a:rPr>
              <a:t>Yathrib</a:t>
            </a:r>
            <a:r>
              <a:rPr lang="en-US" sz="1800" dirty="0" smtClean="0">
                <a:solidFill>
                  <a:schemeClr val="tx1"/>
                </a:solidFill>
              </a:rPr>
              <a:t> a city Muhammad renamed Medina, which means “city of the prophet.”</a:t>
            </a:r>
          </a:p>
          <a:p>
            <a:pPr marL="285750" indent="-285750" algn="l">
              <a:buFont typeface="Arial" pitchFamily="34" charset="0"/>
              <a:buChar char="•"/>
            </a:pPr>
            <a:r>
              <a:rPr lang="en-US" sz="1800" dirty="0" smtClean="0">
                <a:solidFill>
                  <a:schemeClr val="tx1"/>
                </a:solidFill>
              </a:rPr>
              <a:t>This move became know as the “</a:t>
            </a:r>
            <a:r>
              <a:rPr lang="en-US" sz="1800" dirty="0" err="1" smtClean="0">
                <a:solidFill>
                  <a:schemeClr val="tx1"/>
                </a:solidFill>
              </a:rPr>
              <a:t>Hijrah</a:t>
            </a:r>
            <a:r>
              <a:rPr lang="en-US" sz="1800" dirty="0" smtClean="0">
                <a:solidFill>
                  <a:schemeClr val="tx1"/>
                </a:solidFill>
              </a:rPr>
              <a:t>” and the date serves as the first year of the Islamic calendar.</a:t>
            </a:r>
          </a:p>
          <a:p>
            <a:pPr marL="285750" indent="-285750" algn="l">
              <a:buFont typeface="Arial" pitchFamily="34" charset="0"/>
              <a:buChar char="•"/>
            </a:pPr>
            <a:r>
              <a:rPr lang="en-US" sz="1800" dirty="0" smtClean="0">
                <a:solidFill>
                  <a:schemeClr val="tx1"/>
                </a:solidFill>
              </a:rPr>
              <a:t>Muhammad eventually returned to Mecca and one of his first acts was to remove all of the idols in the </a:t>
            </a:r>
            <a:r>
              <a:rPr lang="en-US" sz="1800" dirty="0" err="1" smtClean="0">
                <a:solidFill>
                  <a:schemeClr val="tx1"/>
                </a:solidFill>
              </a:rPr>
              <a:t>Ka’aba</a:t>
            </a:r>
            <a:r>
              <a:rPr lang="en-US" sz="1800" dirty="0" smtClean="0">
                <a:solidFill>
                  <a:schemeClr val="tx1"/>
                </a:solidFill>
              </a:rPr>
              <a:t>.   He then dedicated the building to Allah and it became central to Muslim worship.</a:t>
            </a:r>
          </a:p>
          <a:p>
            <a:pPr marL="285750" indent="-285750" algn="l">
              <a:buFont typeface="Arial" pitchFamily="34" charset="0"/>
              <a:buChar char="•"/>
            </a:pPr>
            <a:r>
              <a:rPr lang="en-US" sz="1800" dirty="0" smtClean="0">
                <a:solidFill>
                  <a:schemeClr val="tx1"/>
                </a:solidFill>
              </a:rPr>
              <a:t>After Muhammad’s death, his followers collected his teaching from the angel Gabriel into the Quran.  Much of the Old and New Testament are also included in the Quran.</a:t>
            </a:r>
          </a:p>
          <a:p>
            <a:pPr marL="285750" indent="-285750" algn="l">
              <a:buFont typeface="Arial" pitchFamily="34" charset="0"/>
              <a:buChar char="•"/>
            </a:pPr>
            <a:endParaRPr lang="en-US" sz="1800" dirty="0">
              <a:solidFill>
                <a:schemeClr val="tx1"/>
              </a:solidFill>
            </a:endParaRPr>
          </a:p>
        </p:txBody>
      </p:sp>
    </p:spTree>
    <p:extLst>
      <p:ext uri="{BB962C8B-B14F-4D97-AF65-F5344CB8AC3E}">
        <p14:creationId xmlns:p14="http://schemas.microsoft.com/office/powerpoint/2010/main" val="358582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Five Pillars of Islam</a:t>
            </a:r>
            <a:endParaRPr lang="en-US" dirty="0"/>
          </a:p>
        </p:txBody>
      </p:sp>
      <p:sp>
        <p:nvSpPr>
          <p:cNvPr id="3" name="Subtitle 2"/>
          <p:cNvSpPr>
            <a:spLocks noGrp="1"/>
          </p:cNvSpPr>
          <p:nvPr>
            <p:ph type="subTitle" idx="1"/>
          </p:nvPr>
        </p:nvSpPr>
        <p:spPr>
          <a:xfrm>
            <a:off x="685800" y="1371600"/>
            <a:ext cx="8001000" cy="5105400"/>
          </a:xfrm>
        </p:spPr>
        <p:txBody>
          <a:bodyPr>
            <a:normAutofit/>
          </a:bodyPr>
          <a:lstStyle/>
          <a:p>
            <a:pPr marL="285750" indent="-285750" algn="l">
              <a:buFont typeface="Arial" pitchFamily="34" charset="0"/>
              <a:buChar char="•"/>
            </a:pPr>
            <a:r>
              <a:rPr lang="en-US" sz="1800" dirty="0" smtClean="0">
                <a:solidFill>
                  <a:schemeClr val="tx1"/>
                </a:solidFill>
              </a:rPr>
              <a:t>Muslims believe they must meet five basic obligations, known as the Five Pillars.</a:t>
            </a:r>
          </a:p>
          <a:p>
            <a:pPr marL="285750" indent="-285750" algn="l">
              <a:buFont typeface="Arial" pitchFamily="34" charset="0"/>
              <a:buChar char="•"/>
            </a:pPr>
            <a:r>
              <a:rPr lang="en-US" sz="1800" dirty="0" smtClean="0">
                <a:solidFill>
                  <a:schemeClr val="tx1"/>
                </a:solidFill>
              </a:rPr>
              <a:t>Believe that there is only one God, Allah and Muhammad is his prophet</a:t>
            </a:r>
          </a:p>
          <a:p>
            <a:pPr marL="285750" indent="-285750" algn="l">
              <a:buFont typeface="Arial" pitchFamily="34" charset="0"/>
              <a:buChar char="•"/>
            </a:pPr>
            <a:r>
              <a:rPr lang="en-US" sz="1800" dirty="0" smtClean="0">
                <a:solidFill>
                  <a:schemeClr val="tx1"/>
                </a:solidFill>
              </a:rPr>
              <a:t>Must pray five times a day facing Mecca</a:t>
            </a:r>
          </a:p>
          <a:p>
            <a:pPr marL="285750" indent="-285750" algn="l">
              <a:buFont typeface="Arial" pitchFamily="34" charset="0"/>
              <a:buChar char="•"/>
            </a:pPr>
            <a:r>
              <a:rPr lang="en-US" sz="1800" dirty="0" smtClean="0">
                <a:solidFill>
                  <a:schemeClr val="tx1"/>
                </a:solidFill>
              </a:rPr>
              <a:t>Charity to the poor</a:t>
            </a:r>
          </a:p>
          <a:p>
            <a:pPr marL="285750" indent="-285750" algn="l">
              <a:buFont typeface="Arial" pitchFamily="34" charset="0"/>
              <a:buChar char="•"/>
            </a:pPr>
            <a:r>
              <a:rPr lang="en-US" sz="1800" dirty="0" smtClean="0">
                <a:solidFill>
                  <a:schemeClr val="tx1"/>
                </a:solidFill>
              </a:rPr>
              <a:t>Fasting during daylight hours during the month of Ramadan</a:t>
            </a:r>
          </a:p>
          <a:p>
            <a:pPr marL="285750" indent="-285750" algn="l">
              <a:buFont typeface="Arial" pitchFamily="34" charset="0"/>
              <a:buChar char="•"/>
            </a:pPr>
            <a:r>
              <a:rPr lang="en-US" sz="1800" dirty="0" smtClean="0">
                <a:solidFill>
                  <a:schemeClr val="tx1"/>
                </a:solidFill>
              </a:rPr>
              <a:t>Make a pilgrimage to Mecca sometime during one’s lifetime.</a:t>
            </a:r>
          </a:p>
          <a:p>
            <a:pPr marL="285750" indent="-285750" algn="l">
              <a:buFont typeface="Arial" pitchFamily="34" charset="0"/>
              <a:buChar char="•"/>
            </a:pPr>
            <a:endParaRPr lang="en-US" sz="1800" dirty="0">
              <a:solidFill>
                <a:schemeClr val="tx1"/>
              </a:solidFill>
            </a:endParaRPr>
          </a:p>
        </p:txBody>
      </p:sp>
    </p:spTree>
    <p:extLst>
      <p:ext uri="{BB962C8B-B14F-4D97-AF65-F5344CB8AC3E}">
        <p14:creationId xmlns:p14="http://schemas.microsoft.com/office/powerpoint/2010/main" val="4244821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366</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Islam</vt:lpstr>
      <vt:lpstr>Islam</vt:lpstr>
      <vt:lpstr>Islam</vt:lpstr>
      <vt:lpstr>Five Pillars of Islam</vt:lpstr>
    </vt:vector>
  </TitlesOfParts>
  <Company>Atlanta Public Schools-.IT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Kummernes, Alexandra</dc:creator>
  <cp:lastModifiedBy>Kummernes, Alexandra</cp:lastModifiedBy>
  <cp:revision>3</cp:revision>
  <dcterms:created xsi:type="dcterms:W3CDTF">2013-10-01T14:12:52Z</dcterms:created>
  <dcterms:modified xsi:type="dcterms:W3CDTF">2013-10-01T14:37:52Z</dcterms:modified>
</cp:coreProperties>
</file>