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2F62B-AC7A-472E-B231-EBF5287506F2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9683E-D4AC-4F6D-9B88-81174B484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97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9683E-D4AC-4F6D-9B88-81174B4844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18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9683E-D4AC-4F6D-9B88-81174B4844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06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9683E-D4AC-4F6D-9B88-81174B4844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39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9683E-D4AC-4F6D-9B88-81174B4844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83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9683E-D4AC-4F6D-9B88-81174B4844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65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EB01-7A7A-4F7F-B77E-A18F4A463576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82AE-6BA9-495A-9CD2-CC2D3553A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07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EB01-7A7A-4F7F-B77E-A18F4A463576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82AE-6BA9-495A-9CD2-CC2D3553A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5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EB01-7A7A-4F7F-B77E-A18F4A463576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82AE-6BA9-495A-9CD2-CC2D3553A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3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EB01-7A7A-4F7F-B77E-A18F4A463576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82AE-6BA9-495A-9CD2-CC2D3553A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3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EB01-7A7A-4F7F-B77E-A18F4A463576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82AE-6BA9-495A-9CD2-CC2D3553A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92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EB01-7A7A-4F7F-B77E-A18F4A463576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82AE-6BA9-495A-9CD2-CC2D3553A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1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EB01-7A7A-4F7F-B77E-A18F4A463576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82AE-6BA9-495A-9CD2-CC2D3553A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3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EB01-7A7A-4F7F-B77E-A18F4A463576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82AE-6BA9-495A-9CD2-CC2D3553A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93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EB01-7A7A-4F7F-B77E-A18F4A463576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82AE-6BA9-495A-9CD2-CC2D3553A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14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EB01-7A7A-4F7F-B77E-A18F4A463576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82AE-6BA9-495A-9CD2-CC2D3553A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6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8EB01-7A7A-4F7F-B77E-A18F4A463576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482AE-6BA9-495A-9CD2-CC2D3553A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3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8EB01-7A7A-4F7F-B77E-A18F4A463576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482AE-6BA9-495A-9CD2-CC2D3553A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91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#footnotes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Types of Governments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Grade 7</a:t>
            </a:r>
          </a:p>
          <a:p>
            <a:pPr eaLnBrk="1" hangingPunct="1"/>
            <a:r>
              <a:rPr lang="en-US" b="1" smtClean="0"/>
              <a:t>Social Studies Online Presentation</a:t>
            </a:r>
          </a:p>
        </p:txBody>
      </p:sp>
    </p:spTree>
    <p:extLst>
      <p:ext uri="{BB962C8B-B14F-4D97-AF65-F5344CB8AC3E}">
        <p14:creationId xmlns:p14="http://schemas.microsoft.com/office/powerpoint/2010/main" val="45461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Republic</a:t>
            </a:r>
            <a:endParaRPr 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89113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b="1" dirty="0" smtClean="0"/>
              <a:t>In a </a:t>
            </a:r>
            <a:r>
              <a:rPr lang="en-US" sz="2800" b="1" dirty="0" smtClean="0"/>
              <a:t>republic</a:t>
            </a:r>
            <a:r>
              <a:rPr lang="en-US" sz="2800" b="1" dirty="0" smtClean="0"/>
              <a:t>, </a:t>
            </a:r>
            <a:r>
              <a:rPr lang="en-US" sz="2800" b="1" dirty="0" smtClean="0"/>
              <a:t>the government is elected by the people. Everyone who is eligible to vote has a chance to have their say over who runs the country.</a:t>
            </a:r>
            <a:r>
              <a:rPr lang="en-US" sz="2800" dirty="0" smtClean="0"/>
              <a:t> It is distinct from governments controlled by a particular social class or group (aristocracy; oligarchy) or by a single person (despotism; dictatorship; monarchy). </a:t>
            </a:r>
          </a:p>
          <a:p>
            <a:pPr eaLnBrk="1" hangingPunct="1"/>
            <a:r>
              <a:rPr lang="en-US" sz="2800" smtClean="0"/>
              <a:t>A </a:t>
            </a:r>
            <a:r>
              <a:rPr lang="en-US" sz="2800" smtClean="0"/>
              <a:t>republic </a:t>
            </a:r>
            <a:r>
              <a:rPr lang="en-US" sz="2800" dirty="0" smtClean="0"/>
              <a:t>is determined either directly or through elected representatives.</a:t>
            </a:r>
          </a:p>
          <a:p>
            <a:pPr eaLnBrk="1" hangingPunct="1"/>
            <a:r>
              <a:rPr lang="en-US" sz="2800" dirty="0" smtClean="0"/>
              <a:t>Ex: Israel</a:t>
            </a:r>
          </a:p>
          <a:p>
            <a:pPr eaLnBrk="1" hangingPunct="1"/>
            <a:endParaRPr lang="en-US" sz="2800" dirty="0" smtClean="0"/>
          </a:p>
        </p:txBody>
      </p:sp>
      <p:pic>
        <p:nvPicPr>
          <p:cNvPr id="14340" name="Picture 4" descr="vo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"/>
            <a:ext cx="12858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votecheck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09600"/>
            <a:ext cx="11049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329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620000" cy="990600"/>
          </a:xfrm>
        </p:spPr>
        <p:txBody>
          <a:bodyPr>
            <a:normAutofit fontScale="90000"/>
          </a:bodyPr>
          <a:lstStyle/>
          <a:p>
            <a:r>
              <a:rPr lang="en-US" smtClean="0"/>
              <a:t>Parliamentary Form of Democratic Government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b="1" smtClean="0"/>
              <a:t>The people vote for those who represent the political party they feel best represents their views of how the government should operate.</a:t>
            </a:r>
          </a:p>
          <a:p>
            <a:r>
              <a:rPr lang="en-US" smtClean="0"/>
              <a:t>The legislature they elect, the Parliament, makes and carries out (enforces) the laws for the country.</a:t>
            </a:r>
          </a:p>
          <a:p>
            <a:r>
              <a:rPr lang="en-US" smtClean="0"/>
              <a:t>The leader is often called the Prime Minister (Ex: UK – queen and prime minister, David Cameron)</a:t>
            </a:r>
          </a:p>
        </p:txBody>
      </p:sp>
    </p:spTree>
    <p:extLst>
      <p:ext uri="{BB962C8B-B14F-4D97-AF65-F5344CB8AC3E}">
        <p14:creationId xmlns:p14="http://schemas.microsoft.com/office/powerpoint/2010/main" val="84762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Presidential Form of Democratic Government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Also called a congressional form of government.  Here, a President, or chief executive, is chosen separately from the legislature.</a:t>
            </a:r>
          </a:p>
          <a:p>
            <a:r>
              <a:rPr lang="en-US" smtClean="0"/>
              <a:t>The legislature passes the laws and it the duty of the president to see that the laws are enforced.</a:t>
            </a:r>
          </a:p>
          <a:p>
            <a:r>
              <a:rPr lang="en-US" smtClean="0"/>
              <a:t>Ex: United States</a:t>
            </a:r>
          </a:p>
        </p:txBody>
      </p:sp>
    </p:spTree>
    <p:extLst>
      <p:ext uri="{BB962C8B-B14F-4D97-AF65-F5344CB8AC3E}">
        <p14:creationId xmlns:p14="http://schemas.microsoft.com/office/powerpoint/2010/main" val="1822984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Distribution of Power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endParaRPr lang="en-US" smtClean="0"/>
          </a:p>
          <a:p>
            <a:pPr lvl="2" eaLnBrk="1" hangingPunct="1"/>
            <a:endParaRPr lang="en-US" smtClean="0"/>
          </a:p>
          <a:p>
            <a:pPr lvl="2" eaLnBrk="1" hangingPunct="1"/>
            <a:endParaRPr lang="en-US" smtClean="0"/>
          </a:p>
          <a:p>
            <a:pPr lvl="2" eaLnBrk="1" hangingPunct="1"/>
            <a:endParaRPr lang="en-US" smtClean="0"/>
          </a:p>
          <a:p>
            <a:pPr lvl="2" eaLnBrk="1" hangingPunct="1"/>
            <a:endParaRPr lang="en-US" smtClean="0"/>
          </a:p>
          <a:p>
            <a:pPr lvl="2" eaLnBrk="1" hangingPunct="1"/>
            <a:endParaRPr lang="en-US" smtClean="0"/>
          </a:p>
          <a:p>
            <a:pPr lvl="3" eaLnBrk="1" hangingPunct="1"/>
            <a:r>
              <a:rPr lang="en-US" sz="2800" smtClean="0"/>
              <a:t>Federal</a:t>
            </a:r>
          </a:p>
          <a:p>
            <a:pPr lvl="3" eaLnBrk="1" hangingPunct="1">
              <a:buFontTx/>
              <a:buNone/>
            </a:pPr>
            <a:r>
              <a:rPr lang="en-US" smtClean="0"/>
              <a:t>Nat’l govt. is</a:t>
            </a:r>
          </a:p>
          <a:p>
            <a:pPr lvl="3" eaLnBrk="1" hangingPunct="1">
              <a:buFontTx/>
              <a:buNone/>
            </a:pPr>
            <a:r>
              <a:rPr lang="en-US" smtClean="0"/>
              <a:t>In power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457200" y="1600200"/>
            <a:ext cx="1676400" cy="1524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685800" y="3657600"/>
            <a:ext cx="990600" cy="838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Local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0" y="4495800"/>
            <a:ext cx="2438400" cy="2362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Nat’l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4953000" y="5867400"/>
            <a:ext cx="990600" cy="990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Nat’l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4191000" y="3657600"/>
            <a:ext cx="2438400" cy="2133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Local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232525" y="4103688"/>
            <a:ext cx="2646363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800">
                <a:latin typeface="Arial" charset="0"/>
              </a:rPr>
              <a:t> Confederation</a:t>
            </a:r>
          </a:p>
          <a:p>
            <a:pPr eaLnBrk="1" hangingPunct="1"/>
            <a:r>
              <a:rPr lang="en-US">
                <a:latin typeface="Arial" charset="0"/>
              </a:rPr>
              <a:t>Local Gov is in power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812925" y="1741488"/>
            <a:ext cx="21145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800">
                <a:latin typeface="Arial" charset="0"/>
              </a:rPr>
              <a:t> Unitary</a:t>
            </a:r>
          </a:p>
          <a:p>
            <a:pPr eaLnBrk="1" hangingPunct="1"/>
            <a:r>
              <a:rPr lang="en-US" sz="2000">
                <a:latin typeface="Arial" charset="0"/>
              </a:rPr>
              <a:t>One central govt.</a:t>
            </a:r>
          </a:p>
        </p:txBody>
      </p:sp>
    </p:spTree>
    <p:extLst>
      <p:ext uri="{BB962C8B-B14F-4D97-AF65-F5344CB8AC3E}">
        <p14:creationId xmlns:p14="http://schemas.microsoft.com/office/powerpoint/2010/main" val="428176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Unitary Government System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The central government holds nearly all of the power</a:t>
            </a:r>
            <a:r>
              <a:rPr lang="en-US" smtClean="0"/>
              <a:t>.  In a unitary system, local governments such as state or county systems may have some power, but they are all under the control of the central government. </a:t>
            </a:r>
          </a:p>
          <a:p>
            <a:r>
              <a:rPr lang="en-US" smtClean="0"/>
              <a:t>Ex: A monarchy – </a:t>
            </a:r>
            <a:r>
              <a:rPr lang="en-US" b="1" smtClean="0"/>
              <a:t>Saudi Arabia </a:t>
            </a:r>
            <a:r>
              <a:rPr lang="en-US" smtClean="0"/>
              <a:t>is a monarchy</a:t>
            </a:r>
          </a:p>
        </p:txBody>
      </p:sp>
    </p:spTree>
    <p:extLst>
      <p:ext uri="{BB962C8B-B14F-4D97-AF65-F5344CB8AC3E}">
        <p14:creationId xmlns:p14="http://schemas.microsoft.com/office/powerpoint/2010/main" val="114206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Confederation Government System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The local governments hold all of the power and the central government depends on the local governments for its existence.</a:t>
            </a:r>
            <a:r>
              <a:rPr lang="en-US" smtClean="0"/>
              <a:t>  </a:t>
            </a:r>
          </a:p>
          <a:p>
            <a:r>
              <a:rPr lang="en-US" smtClean="0"/>
              <a:t>Ex: League of Arab States: </a:t>
            </a:r>
            <a:r>
              <a:rPr lang="en-US" sz="1600" smtClean="0"/>
              <a:t>Established on March 22, 1945, the League of Arab States aims to strengthen political relations and facilitate cooperation among member states, as well as to "safeguard their independence and sovereignty."</a:t>
            </a:r>
            <a:r>
              <a:rPr lang="en-US" sz="1600" smtClean="0">
                <a:hlinkClick r:id="rId2" action="ppaction://hlinkfile"/>
              </a:rPr>
              <a:t>[1]</a:t>
            </a:r>
            <a:r>
              <a:rPr lang="en-US" sz="1600" smtClean="0"/>
              <a:t> Pursuant to the Arab Pact, the League's founding Charter, all "independent Arab states" are entitled to membership in the organization.</a:t>
            </a:r>
            <a:r>
              <a:rPr lang="en-US" sz="1600" smtClean="0">
                <a:hlinkClick r:id="rId2" action="ppaction://hlinkfile"/>
              </a:rPr>
              <a:t>[2]</a:t>
            </a:r>
            <a:r>
              <a:rPr lang="en-US" sz="1600" smtClean="0"/>
              <a:t> The League currently has 22 members - all of the Arab states;</a:t>
            </a:r>
            <a:r>
              <a:rPr lang="en-US" sz="1600" smtClean="0">
                <a:hlinkClick r:id="rId2" action="ppaction://hlinkfile"/>
              </a:rPr>
              <a:t>[3]</a:t>
            </a:r>
            <a:r>
              <a:rPr lang="en-US" sz="1600" smtClean="0"/>
              <a:t> and several non-Arab states have been invited to participate in its activities as observers</a:t>
            </a:r>
          </a:p>
        </p:txBody>
      </p:sp>
    </p:spTree>
    <p:extLst>
      <p:ext uri="{BB962C8B-B14F-4D97-AF65-F5344CB8AC3E}">
        <p14:creationId xmlns:p14="http://schemas.microsoft.com/office/powerpoint/2010/main" val="135953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Federal Government System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Political system in which power is shared among different levels of government.</a:t>
            </a:r>
          </a:p>
          <a:p>
            <a:r>
              <a:rPr lang="en-US" b="1" dirty="0" smtClean="0"/>
              <a:t>Power is divided into national and state governments</a:t>
            </a:r>
          </a:p>
          <a:p>
            <a:r>
              <a:rPr lang="en-US" dirty="0" smtClean="0"/>
              <a:t>Israel has a federal form of government and has a </a:t>
            </a:r>
            <a:r>
              <a:rPr lang="en-US" dirty="0" smtClean="0"/>
              <a:t>democratic republic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432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Citizens Participation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2400" b="1" smtClean="0"/>
              <a:t>Autocracy </a:t>
            </a:r>
          </a:p>
          <a:p>
            <a:pPr algn="ctr" eaLnBrk="1" hangingPunct="1">
              <a:buFontTx/>
              <a:buNone/>
            </a:pPr>
            <a:r>
              <a:rPr lang="en-US" sz="3600" b="1" smtClean="0"/>
              <a:t>Oligarchy </a:t>
            </a:r>
          </a:p>
          <a:p>
            <a:pPr algn="ctr" eaLnBrk="1" hangingPunct="1">
              <a:buFontTx/>
              <a:buNone/>
            </a:pPr>
            <a:r>
              <a:rPr lang="en-US" sz="4400" b="1" smtClean="0"/>
              <a:t>Democracy</a:t>
            </a:r>
          </a:p>
          <a:p>
            <a:pPr algn="ctr" eaLnBrk="1" hangingPunct="1">
              <a:buFontTx/>
              <a:buNone/>
            </a:pPr>
            <a:endParaRPr lang="en-US" sz="4400" b="1" smtClean="0"/>
          </a:p>
          <a:p>
            <a:pPr algn="ctr" eaLnBrk="1" hangingPunct="1">
              <a:buFontTx/>
              <a:buNone/>
            </a:pPr>
            <a:r>
              <a:rPr lang="en-US" sz="2400" smtClean="0"/>
              <a:t>Parliamentary		Presidential</a:t>
            </a:r>
          </a:p>
          <a:p>
            <a:pPr algn="ctr" eaLnBrk="1" hangingPunct="1">
              <a:buFontTx/>
              <a:buNone/>
            </a:pPr>
            <a:r>
              <a:rPr lang="en-US" sz="2400" smtClean="0"/>
              <a:t>Votes		           	Votes</a:t>
            </a:r>
          </a:p>
          <a:p>
            <a:pPr algn="ctr" eaLnBrk="1" hangingPunct="1">
              <a:buFontTx/>
              <a:buNone/>
            </a:pPr>
            <a:r>
              <a:rPr lang="en-US" sz="2400" smtClean="0"/>
              <a:t> Legislature		       Legislature &amp; </a:t>
            </a:r>
          </a:p>
          <a:p>
            <a:pPr algn="ctr" eaLnBrk="1" hangingPunct="1">
              <a:buFontTx/>
              <a:buNone/>
            </a:pPr>
            <a:r>
              <a:rPr lang="en-US" sz="2400" smtClean="0"/>
              <a:t>					President</a:t>
            </a:r>
          </a:p>
          <a:p>
            <a:pPr algn="ctr" eaLnBrk="1" hangingPunct="1">
              <a:buFontTx/>
              <a:buNone/>
            </a:pPr>
            <a:endParaRPr lang="en-US" sz="2800" smtClean="0"/>
          </a:p>
          <a:p>
            <a:pPr algn="ctr" eaLnBrk="1" hangingPunct="1">
              <a:buFontTx/>
              <a:buNone/>
            </a:pPr>
            <a:endParaRPr lang="en-US" sz="2800" smtClean="0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2743200" y="3581400"/>
            <a:ext cx="6858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5562600" y="3581400"/>
            <a:ext cx="68580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546725" y="1712913"/>
            <a:ext cx="1200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latin typeface="Arial" charset="0"/>
              </a:rPr>
              <a:t>(only one)</a:t>
            </a:r>
          </a:p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867400" y="2209800"/>
            <a:ext cx="156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(small Group)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232525" y="3008313"/>
            <a:ext cx="1365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(Every one)</a:t>
            </a:r>
          </a:p>
        </p:txBody>
      </p:sp>
    </p:spTree>
    <p:extLst>
      <p:ext uri="{BB962C8B-B14F-4D97-AF65-F5344CB8AC3E}">
        <p14:creationId xmlns:p14="http://schemas.microsoft.com/office/powerpoint/2010/main" val="39510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Autocracy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Government by a single person having unlimited power; </a:t>
            </a:r>
            <a:r>
              <a:rPr lang="en-US" smtClean="0"/>
              <a:t>despotism (domination through threat of punishment and violence) .</a:t>
            </a:r>
          </a:p>
        </p:txBody>
      </p:sp>
      <p:sp>
        <p:nvSpPr>
          <p:cNvPr id="11268" name="AutoShape 5" descr="autocrat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269" name="Picture 6" descr="untitle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581400"/>
            <a:ext cx="4267200" cy="305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360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Monarchy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514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 monarchy has a king, queen, emperor or empress.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ruling position can be passed on to the ruler’s heirs.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 some traditional monarchies, the monarch has absolute power.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Ex: Saudi Arabia</a:t>
            </a:r>
          </a:p>
        </p:txBody>
      </p:sp>
      <p:sp>
        <p:nvSpPr>
          <p:cNvPr id="12292" name="AutoShape 7" descr="kin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293" name="Picture 8" descr="k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33400"/>
            <a:ext cx="15621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9" descr="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3400"/>
            <a:ext cx="15621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101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Oligarchy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A government in which a few people such as a dominant clan or clique have power.</a:t>
            </a:r>
          </a:p>
          <a:p>
            <a:pPr eaLnBrk="1" hangingPunct="1">
              <a:defRPr/>
            </a:pPr>
            <a:r>
              <a:rPr lang="en-US" b="1" dirty="0" smtClean="0"/>
              <a:t>Ex: Syria </a:t>
            </a:r>
            <a:r>
              <a:rPr lang="en-US" dirty="0" smtClean="0"/>
              <a:t>– in Syria, the ruling political party, the Ba’ath Party, controls much of the government</a:t>
            </a:r>
          </a:p>
          <a:p>
            <a:pPr eaLnBrk="1" hangingPunct="1">
              <a:defRPr/>
            </a:pPr>
            <a:r>
              <a:rPr lang="en-US" dirty="0" smtClean="0"/>
              <a:t>Ex: Iran – a small group of religious and political leaders make many of the decisions.</a:t>
            </a:r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13316" name="AutoShape 5" descr="oligarchy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317" name="Picture 6" descr="untit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33400"/>
            <a:ext cx="2005013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37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589</Words>
  <Application>Microsoft Office PowerPoint</Application>
  <PresentationFormat>On-screen Show (4:3)</PresentationFormat>
  <Paragraphs>71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Types of Governments</vt:lpstr>
      <vt:lpstr>Distribution of Power</vt:lpstr>
      <vt:lpstr>Unitary Government System</vt:lpstr>
      <vt:lpstr>Confederation Government System</vt:lpstr>
      <vt:lpstr>Federal Government System</vt:lpstr>
      <vt:lpstr>Citizens Participation</vt:lpstr>
      <vt:lpstr>Autocracy</vt:lpstr>
      <vt:lpstr>Monarchy</vt:lpstr>
      <vt:lpstr>Oligarchy</vt:lpstr>
      <vt:lpstr>Republic</vt:lpstr>
      <vt:lpstr>Parliamentary Form of Democratic Government</vt:lpstr>
      <vt:lpstr>Presidential Form of Democratic Government</vt:lpstr>
    </vt:vector>
  </TitlesOfParts>
  <Company>Atlanta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Governments</dc:title>
  <dc:creator>Maintenance</dc:creator>
  <cp:lastModifiedBy>Kummernes, Alexandra</cp:lastModifiedBy>
  <cp:revision>3</cp:revision>
  <dcterms:created xsi:type="dcterms:W3CDTF">2012-09-25T17:16:41Z</dcterms:created>
  <dcterms:modified xsi:type="dcterms:W3CDTF">2013-10-07T15:26:14Z</dcterms:modified>
</cp:coreProperties>
</file>